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Noto Sans"/>
      <p:regular r:id="rId34"/>
      <p:bold r:id="rId35"/>
      <p:italic r:id="rId36"/>
      <p:boldItalic r:id="rId37"/>
    </p:embeddedFont>
    <p:embeddedFont>
      <p:font typeface="Nanum Gothic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759D663-053B-4171-B2A9-470A02C5AD0F}">
  <a:tblStyle styleId="{2759D663-053B-4171-B2A9-470A02C5AD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NotoSans-bold.fntdata"/><Relationship Id="rId12" Type="http://schemas.openxmlformats.org/officeDocument/2006/relationships/slide" Target="slides/slide6.xml"/><Relationship Id="rId34" Type="http://schemas.openxmlformats.org/officeDocument/2006/relationships/font" Target="fonts/NotoSans-regular.fntdata"/><Relationship Id="rId15" Type="http://schemas.openxmlformats.org/officeDocument/2006/relationships/slide" Target="slides/slide9.xml"/><Relationship Id="rId37" Type="http://schemas.openxmlformats.org/officeDocument/2006/relationships/font" Target="fonts/NotoSans-boldItalic.fntdata"/><Relationship Id="rId14" Type="http://schemas.openxmlformats.org/officeDocument/2006/relationships/slide" Target="slides/slide8.xml"/><Relationship Id="rId36" Type="http://schemas.openxmlformats.org/officeDocument/2006/relationships/font" Target="fonts/NotoSans-italic.fntdata"/><Relationship Id="rId17" Type="http://schemas.openxmlformats.org/officeDocument/2006/relationships/slide" Target="slides/slide11.xml"/><Relationship Id="rId39" Type="http://schemas.openxmlformats.org/officeDocument/2006/relationships/font" Target="fonts/NanumGothic-bold.fntdata"/><Relationship Id="rId16" Type="http://schemas.openxmlformats.org/officeDocument/2006/relationships/slide" Target="slides/slide10.xml"/><Relationship Id="rId38" Type="http://schemas.openxmlformats.org/officeDocument/2006/relationships/font" Target="fonts/NanumGothic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bc61c07088_16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bc61c07088_16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bc61c07088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bc61c07088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bc8aec6b66_9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bc8aec6b66_9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bc32191b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bc32191b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bc32191b34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bc32191b3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bc32191b3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bc32191b3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bc32191b3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bc32191b3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bc61c07088_17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bc61c07088_17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bc61c07088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bc61c07088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bc61c0708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bc61c0708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bc32191b34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bc32191b34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bc61c07088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bc61c07088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bc61c07088_7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bc61c07088_7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bc61c07088_7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bc61c07088_7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bc8aec6b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bc8aec6b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bc8aec6b6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bc8aec6b6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bc8aec6b66_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bc8aec6b66_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bc61c07088_2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bc61c07088_2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bc32191b34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bc32191b34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bc61c070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bc61c070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bc61c0708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bc61c0708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bc61c07088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bc61c07088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bc61c07088_9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bc61c07088_9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bc61c07088_1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bc61c07088_1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bc61c07088_1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bc61c07088_1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bc61c07088_1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bc61c07088_1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50.png"/><Relationship Id="rId6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21.png"/><Relationship Id="rId13" Type="http://schemas.openxmlformats.org/officeDocument/2006/relationships/image" Target="../media/image19.png"/><Relationship Id="rId1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29.png"/><Relationship Id="rId15" Type="http://schemas.openxmlformats.org/officeDocument/2006/relationships/image" Target="../media/image25.png"/><Relationship Id="rId14" Type="http://schemas.openxmlformats.org/officeDocument/2006/relationships/image" Target="../media/image24.png"/><Relationship Id="rId17" Type="http://schemas.openxmlformats.org/officeDocument/2006/relationships/image" Target="../media/image54.png"/><Relationship Id="rId16" Type="http://schemas.openxmlformats.org/officeDocument/2006/relationships/image" Target="../media/image28.png"/><Relationship Id="rId5" Type="http://schemas.openxmlformats.org/officeDocument/2006/relationships/image" Target="../media/image50.png"/><Relationship Id="rId6" Type="http://schemas.openxmlformats.org/officeDocument/2006/relationships/image" Target="../media/image16.png"/><Relationship Id="rId7" Type="http://schemas.openxmlformats.org/officeDocument/2006/relationships/image" Target="../media/image18.png"/><Relationship Id="rId8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.png"/><Relationship Id="rId10" Type="http://schemas.openxmlformats.org/officeDocument/2006/relationships/image" Target="../media/image34.png"/><Relationship Id="rId13" Type="http://schemas.openxmlformats.org/officeDocument/2006/relationships/image" Target="../media/image56.png"/><Relationship Id="rId1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37.png"/><Relationship Id="rId5" Type="http://schemas.openxmlformats.org/officeDocument/2006/relationships/image" Target="../media/image50.png"/><Relationship Id="rId6" Type="http://schemas.openxmlformats.org/officeDocument/2006/relationships/image" Target="../media/image16.png"/><Relationship Id="rId7" Type="http://schemas.openxmlformats.org/officeDocument/2006/relationships/image" Target="../media/image35.png"/><Relationship Id="rId8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Relationship Id="rId6" Type="http://schemas.openxmlformats.org/officeDocument/2006/relationships/image" Target="../media/image4.png"/><Relationship Id="rId7" Type="http://schemas.openxmlformats.org/officeDocument/2006/relationships/image" Target="../media/image5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4.png"/><Relationship Id="rId6" Type="http://schemas.openxmlformats.org/officeDocument/2006/relationships/image" Target="../media/image5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50.png"/><Relationship Id="rId6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png"/><Relationship Id="rId4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5" Type="http://schemas.openxmlformats.org/officeDocument/2006/relationships/image" Target="../media/image43.png"/><Relationship Id="rId6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Relationship Id="rId4" Type="http://schemas.openxmlformats.org/officeDocument/2006/relationships/image" Target="../media/image48.png"/><Relationship Id="rId5" Type="http://schemas.openxmlformats.org/officeDocument/2006/relationships/image" Target="../media/image4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52.png"/><Relationship Id="rId5" Type="http://schemas.openxmlformats.org/officeDocument/2006/relationships/image" Target="../media/image1.png"/><Relationship Id="rId6" Type="http://schemas.openxmlformats.org/officeDocument/2006/relationships/image" Target="../media/image5.jpg"/><Relationship Id="rId7" Type="http://schemas.openxmlformats.org/officeDocument/2006/relationships/image" Target="../media/image3.png"/><Relationship Id="rId8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39.png"/><Relationship Id="rId6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53.png"/><Relationship Id="rId5" Type="http://schemas.openxmlformats.org/officeDocument/2006/relationships/image" Target="../media/image7.png"/><Relationship Id="rId6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51.png"/><Relationship Id="rId6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"/>
                <a:ea typeface="Noto Sans"/>
                <a:cs typeface="Noto Sans"/>
                <a:sym typeface="Noto Sans"/>
              </a:rPr>
              <a:t>미니게임 프로젝트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0" y="3911100"/>
            <a:ext cx="9144000" cy="1232400"/>
          </a:xfrm>
          <a:prstGeom prst="rect">
            <a:avLst/>
          </a:prstGeom>
          <a:solidFill>
            <a:srgbClr val="31365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33800"/>
            <a:ext cx="9144000" cy="98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2"/>
          <p:cNvSpPr txBox="1"/>
          <p:nvPr/>
        </p:nvSpPr>
        <p:spPr>
          <a:xfrm>
            <a:off x="4427175" y="1334350"/>
            <a:ext cx="473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60" name="Google Shape;16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90150"/>
            <a:ext cx="9144003" cy="3817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525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25"/>
          <p:cNvGrpSpPr/>
          <p:nvPr/>
        </p:nvGrpSpPr>
        <p:grpSpPr>
          <a:xfrm>
            <a:off x="1410100" y="393513"/>
            <a:ext cx="6323800" cy="3477775"/>
            <a:chOff x="997975" y="176975"/>
            <a:chExt cx="6323800" cy="3477775"/>
          </a:xfrm>
        </p:grpSpPr>
        <p:cxnSp>
          <p:nvCxnSpPr>
            <p:cNvPr id="179" name="Google Shape;179;p25"/>
            <p:cNvCxnSpPr>
              <a:stCxn id="180" idx="1"/>
              <a:endCxn id="181" idx="3"/>
            </p:cNvCxnSpPr>
            <p:nvPr/>
          </p:nvCxnSpPr>
          <p:spPr>
            <a:xfrm rot="10800000">
              <a:off x="5129975" y="1869294"/>
              <a:ext cx="888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2" name="Google Shape;182;p25"/>
            <p:cNvCxnSpPr>
              <a:endCxn id="181" idx="1"/>
            </p:cNvCxnSpPr>
            <p:nvPr/>
          </p:nvCxnSpPr>
          <p:spPr>
            <a:xfrm>
              <a:off x="2984950" y="545687"/>
              <a:ext cx="841200" cy="1323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stealth"/>
              <a:tailEnd len="med" w="med" type="triangle"/>
            </a:ln>
          </p:spPr>
        </p:cxnSp>
        <p:cxnSp>
          <p:nvCxnSpPr>
            <p:cNvPr id="183" name="Google Shape;183;p25"/>
            <p:cNvCxnSpPr>
              <a:endCxn id="181" idx="1"/>
            </p:cNvCxnSpPr>
            <p:nvPr/>
          </p:nvCxnSpPr>
          <p:spPr>
            <a:xfrm>
              <a:off x="2984950" y="1473287"/>
              <a:ext cx="841200" cy="396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stealth"/>
              <a:tailEnd len="med" w="med" type="triangle"/>
            </a:ln>
          </p:spPr>
        </p:cxnSp>
        <p:cxnSp>
          <p:nvCxnSpPr>
            <p:cNvPr id="184" name="Google Shape;184;p25"/>
            <p:cNvCxnSpPr>
              <a:endCxn id="181" idx="1"/>
            </p:cNvCxnSpPr>
            <p:nvPr/>
          </p:nvCxnSpPr>
          <p:spPr>
            <a:xfrm flipH="1" rot="10800000">
              <a:off x="2973250" y="1869287"/>
              <a:ext cx="852900" cy="508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185" name="Google Shape;185;p25"/>
            <p:cNvCxnSpPr>
              <a:endCxn id="181" idx="1"/>
            </p:cNvCxnSpPr>
            <p:nvPr/>
          </p:nvCxnSpPr>
          <p:spPr>
            <a:xfrm flipH="1" rot="10800000">
              <a:off x="2938150" y="1869287"/>
              <a:ext cx="888000" cy="142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stealth"/>
              <a:tailEnd len="med" w="med" type="stealth"/>
            </a:ln>
          </p:spPr>
        </p:cxnSp>
        <p:grpSp>
          <p:nvGrpSpPr>
            <p:cNvPr id="186" name="Google Shape;186;p25"/>
            <p:cNvGrpSpPr/>
            <p:nvPr/>
          </p:nvGrpSpPr>
          <p:grpSpPr>
            <a:xfrm>
              <a:off x="997975" y="176975"/>
              <a:ext cx="6323800" cy="3477775"/>
              <a:chOff x="915800" y="235288"/>
              <a:chExt cx="6323800" cy="3477775"/>
            </a:xfrm>
          </p:grpSpPr>
          <p:grpSp>
            <p:nvGrpSpPr>
              <p:cNvPr id="187" name="Google Shape;187;p25"/>
              <p:cNvGrpSpPr/>
              <p:nvPr/>
            </p:nvGrpSpPr>
            <p:grpSpPr>
              <a:xfrm>
                <a:off x="2090025" y="235288"/>
                <a:ext cx="5149575" cy="3477775"/>
                <a:chOff x="2266150" y="845525"/>
                <a:chExt cx="5149575" cy="3477775"/>
              </a:xfrm>
            </p:grpSpPr>
            <p:pic>
              <p:nvPicPr>
                <p:cNvPr id="188" name="Google Shape;188;p2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2266150" y="845525"/>
                  <a:ext cx="765925" cy="7659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81" name="Google Shape;181;p25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3920100" y="1749475"/>
                  <a:ext cx="1303800" cy="157672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80" name="Google Shape;180;p25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6111925" y="1799937"/>
                  <a:ext cx="1303800" cy="147581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89" name="Google Shape;189;p2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2266150" y="1749475"/>
                  <a:ext cx="765925" cy="7659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0" name="Google Shape;190;p2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2266150" y="2653425"/>
                  <a:ext cx="765925" cy="7659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1" name="Google Shape;191;p2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2266150" y="3557375"/>
                  <a:ext cx="765925" cy="7659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92" name="Google Shape;192;p25"/>
              <p:cNvSpPr txBox="1"/>
              <p:nvPr/>
            </p:nvSpPr>
            <p:spPr>
              <a:xfrm>
                <a:off x="3961325" y="2740850"/>
                <a:ext cx="888000" cy="39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800">
                    <a:solidFill>
                      <a:schemeClr val="dk2"/>
                    </a:solidFill>
                  </a:rPr>
                  <a:t>Server</a:t>
                </a:r>
                <a:endParaRPr sz="1800">
                  <a:solidFill>
                    <a:schemeClr val="dk2"/>
                  </a:solidFill>
                </a:endParaRPr>
              </a:p>
            </p:txBody>
          </p:sp>
          <p:sp>
            <p:nvSpPr>
              <p:cNvPr id="193" name="Google Shape;193;p25"/>
              <p:cNvSpPr txBox="1"/>
              <p:nvPr/>
            </p:nvSpPr>
            <p:spPr>
              <a:xfrm>
                <a:off x="6347050" y="2740850"/>
                <a:ext cx="572100" cy="39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800">
                    <a:solidFill>
                      <a:schemeClr val="dk2"/>
                    </a:solidFill>
                  </a:rPr>
                  <a:t>DB</a:t>
                </a:r>
                <a:endParaRPr sz="1800">
                  <a:solidFill>
                    <a:schemeClr val="dk2"/>
                  </a:solidFill>
                </a:endParaRPr>
              </a:p>
            </p:txBody>
          </p:sp>
          <p:sp>
            <p:nvSpPr>
              <p:cNvPr id="194" name="Google Shape;194;p25"/>
              <p:cNvSpPr txBox="1"/>
              <p:nvPr/>
            </p:nvSpPr>
            <p:spPr>
              <a:xfrm>
                <a:off x="915800" y="1776188"/>
                <a:ext cx="1127400" cy="39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800">
                    <a:solidFill>
                      <a:schemeClr val="dk2"/>
                    </a:solidFill>
                  </a:rPr>
                  <a:t>Client</a:t>
                </a:r>
                <a:endParaRPr sz="1800">
                  <a:solidFill>
                    <a:schemeClr val="dk2"/>
                  </a:solidFill>
                </a:endParaRPr>
              </a:p>
            </p:txBody>
          </p:sp>
        </p:grpSp>
      </p:grpSp>
      <p:pic>
        <p:nvPicPr>
          <p:cNvPr id="195" name="Google Shape;19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182678"/>
            <a:ext cx="9144000" cy="978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26"/>
          <p:cNvGrpSpPr/>
          <p:nvPr/>
        </p:nvGrpSpPr>
        <p:grpSpPr>
          <a:xfrm>
            <a:off x="2350" y="-18800"/>
            <a:ext cx="2869000" cy="5180100"/>
            <a:chOff x="2350" y="-18800"/>
            <a:chExt cx="2869000" cy="5180100"/>
          </a:xfrm>
        </p:grpSpPr>
        <p:sp>
          <p:nvSpPr>
            <p:cNvPr id="201" name="Google Shape;201;p26"/>
            <p:cNvSpPr/>
            <p:nvPr/>
          </p:nvSpPr>
          <p:spPr>
            <a:xfrm>
              <a:off x="2350" y="-18800"/>
              <a:ext cx="2482200" cy="5180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1556150" y="-18800"/>
              <a:ext cx="1315200" cy="51801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44000">
                  <a:schemeClr val="lt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26"/>
          <p:cNvSpPr/>
          <p:nvPr/>
        </p:nvSpPr>
        <p:spPr>
          <a:xfrm>
            <a:off x="107975" y="79300"/>
            <a:ext cx="633600" cy="1693200"/>
          </a:xfrm>
          <a:prstGeom prst="frame">
            <a:avLst>
              <a:gd fmla="val 4629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4" name="Google Shape;204;p26"/>
          <p:cNvGrpSpPr/>
          <p:nvPr/>
        </p:nvGrpSpPr>
        <p:grpSpPr>
          <a:xfrm>
            <a:off x="235780" y="132161"/>
            <a:ext cx="2017604" cy="1593864"/>
            <a:chOff x="2172200" y="176975"/>
            <a:chExt cx="5149575" cy="3477775"/>
          </a:xfrm>
        </p:grpSpPr>
        <p:cxnSp>
          <p:nvCxnSpPr>
            <p:cNvPr id="205" name="Google Shape;205;p26"/>
            <p:cNvCxnSpPr>
              <a:stCxn id="206" idx="1"/>
              <a:endCxn id="207" idx="3"/>
            </p:cNvCxnSpPr>
            <p:nvPr/>
          </p:nvCxnSpPr>
          <p:spPr>
            <a:xfrm rot="10800000">
              <a:off x="5129975" y="1869294"/>
              <a:ext cx="888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08" name="Google Shape;208;p26"/>
            <p:cNvCxnSpPr>
              <a:endCxn id="207" idx="1"/>
            </p:cNvCxnSpPr>
            <p:nvPr/>
          </p:nvCxnSpPr>
          <p:spPr>
            <a:xfrm>
              <a:off x="2984950" y="545687"/>
              <a:ext cx="841200" cy="1323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stealth"/>
              <a:tailEnd len="med" w="med" type="triangle"/>
            </a:ln>
          </p:spPr>
        </p:cxnSp>
        <p:cxnSp>
          <p:nvCxnSpPr>
            <p:cNvPr id="209" name="Google Shape;209;p26"/>
            <p:cNvCxnSpPr>
              <a:endCxn id="207" idx="1"/>
            </p:cNvCxnSpPr>
            <p:nvPr/>
          </p:nvCxnSpPr>
          <p:spPr>
            <a:xfrm>
              <a:off x="2984950" y="1473287"/>
              <a:ext cx="841200" cy="396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stealth"/>
              <a:tailEnd len="med" w="med" type="triangle"/>
            </a:ln>
          </p:spPr>
        </p:cxnSp>
        <p:cxnSp>
          <p:nvCxnSpPr>
            <p:cNvPr id="210" name="Google Shape;210;p26"/>
            <p:cNvCxnSpPr>
              <a:endCxn id="207" idx="1"/>
            </p:cNvCxnSpPr>
            <p:nvPr/>
          </p:nvCxnSpPr>
          <p:spPr>
            <a:xfrm flipH="1" rot="10800000">
              <a:off x="2973250" y="1869287"/>
              <a:ext cx="852900" cy="508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211" name="Google Shape;211;p26"/>
            <p:cNvCxnSpPr>
              <a:endCxn id="207" idx="1"/>
            </p:cNvCxnSpPr>
            <p:nvPr/>
          </p:nvCxnSpPr>
          <p:spPr>
            <a:xfrm flipH="1" rot="10800000">
              <a:off x="2938150" y="1869287"/>
              <a:ext cx="888000" cy="142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stealth"/>
              <a:tailEnd len="med" w="med" type="stealth"/>
            </a:ln>
          </p:spPr>
        </p:cxnSp>
        <p:grpSp>
          <p:nvGrpSpPr>
            <p:cNvPr id="212" name="Google Shape;212;p26"/>
            <p:cNvGrpSpPr/>
            <p:nvPr/>
          </p:nvGrpSpPr>
          <p:grpSpPr>
            <a:xfrm>
              <a:off x="2172200" y="176975"/>
              <a:ext cx="5149575" cy="3477775"/>
              <a:chOff x="2266150" y="845525"/>
              <a:chExt cx="5149575" cy="3477775"/>
            </a:xfrm>
          </p:grpSpPr>
          <p:pic>
            <p:nvPicPr>
              <p:cNvPr id="213" name="Google Shape;213;p2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266150" y="845525"/>
                <a:ext cx="765925" cy="765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" name="Google Shape;207;p2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920100" y="1749475"/>
                <a:ext cx="1303800" cy="15767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6" name="Google Shape;206;p2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111925" y="1799937"/>
                <a:ext cx="1303800" cy="14758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4" name="Google Shape;214;p2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266150" y="1749475"/>
                <a:ext cx="765925" cy="765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5" name="Google Shape;215;p2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266150" y="2653425"/>
                <a:ext cx="765925" cy="765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6" name="Google Shape;216;p2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266150" y="3557375"/>
                <a:ext cx="765925" cy="7659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17" name="Google Shape;217;p26"/>
          <p:cNvSpPr txBox="1"/>
          <p:nvPr/>
        </p:nvSpPr>
        <p:spPr>
          <a:xfrm>
            <a:off x="2653800" y="0"/>
            <a:ext cx="191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Client 설명 추가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18" name="Google Shape;21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182678"/>
            <a:ext cx="9144000" cy="978694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6"/>
          <p:cNvSpPr txBox="1"/>
          <p:nvPr/>
        </p:nvSpPr>
        <p:spPr>
          <a:xfrm>
            <a:off x="3266950" y="1235375"/>
            <a:ext cx="4556400" cy="23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Game Start 콘솔 띄우고…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간단한 설명?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20" name="Google Shape;220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-50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6113"/>
            <a:ext cx="765925" cy="76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976475" y="1312050"/>
            <a:ext cx="3610427" cy="174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690675" y="3478375"/>
            <a:ext cx="4265950" cy="107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30200" y="1235838"/>
            <a:ext cx="3296908" cy="1745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62450" y="3134100"/>
            <a:ext cx="3042275" cy="188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509549" y="0"/>
            <a:ext cx="41249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27"/>
          <p:cNvGrpSpPr/>
          <p:nvPr/>
        </p:nvGrpSpPr>
        <p:grpSpPr>
          <a:xfrm>
            <a:off x="2350" y="-18800"/>
            <a:ext cx="2869000" cy="5180100"/>
            <a:chOff x="2350" y="-18800"/>
            <a:chExt cx="2869000" cy="5180100"/>
          </a:xfrm>
        </p:grpSpPr>
        <p:sp>
          <p:nvSpPr>
            <p:cNvPr id="237" name="Google Shape;237;p27"/>
            <p:cNvSpPr/>
            <p:nvPr/>
          </p:nvSpPr>
          <p:spPr>
            <a:xfrm>
              <a:off x="2350" y="-18800"/>
              <a:ext cx="2482200" cy="5180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7"/>
            <p:cNvSpPr/>
            <p:nvPr/>
          </p:nvSpPr>
          <p:spPr>
            <a:xfrm>
              <a:off x="1556150" y="-18800"/>
              <a:ext cx="1315200" cy="51801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44000">
                  <a:schemeClr val="lt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" name="Google Shape;239;p27"/>
          <p:cNvSpPr/>
          <p:nvPr/>
        </p:nvSpPr>
        <p:spPr>
          <a:xfrm>
            <a:off x="1588050" y="411475"/>
            <a:ext cx="814500" cy="988200"/>
          </a:xfrm>
          <a:prstGeom prst="frame">
            <a:avLst>
              <a:gd fmla="val 4629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" name="Google Shape;240;p27"/>
          <p:cNvGrpSpPr/>
          <p:nvPr/>
        </p:nvGrpSpPr>
        <p:grpSpPr>
          <a:xfrm>
            <a:off x="235780" y="132161"/>
            <a:ext cx="2017604" cy="1593864"/>
            <a:chOff x="2172200" y="176975"/>
            <a:chExt cx="5149575" cy="3477775"/>
          </a:xfrm>
        </p:grpSpPr>
        <p:cxnSp>
          <p:nvCxnSpPr>
            <p:cNvPr id="241" name="Google Shape;241;p27"/>
            <p:cNvCxnSpPr>
              <a:stCxn id="242" idx="1"/>
              <a:endCxn id="243" idx="3"/>
            </p:cNvCxnSpPr>
            <p:nvPr/>
          </p:nvCxnSpPr>
          <p:spPr>
            <a:xfrm rot="10800000">
              <a:off x="5129975" y="1869294"/>
              <a:ext cx="888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44" name="Google Shape;244;p27"/>
            <p:cNvCxnSpPr>
              <a:endCxn id="243" idx="1"/>
            </p:cNvCxnSpPr>
            <p:nvPr/>
          </p:nvCxnSpPr>
          <p:spPr>
            <a:xfrm>
              <a:off x="2984950" y="545687"/>
              <a:ext cx="841200" cy="1323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stealth"/>
              <a:tailEnd len="med" w="med" type="triangle"/>
            </a:ln>
          </p:spPr>
        </p:cxnSp>
        <p:cxnSp>
          <p:nvCxnSpPr>
            <p:cNvPr id="245" name="Google Shape;245;p27"/>
            <p:cNvCxnSpPr>
              <a:endCxn id="243" idx="1"/>
            </p:cNvCxnSpPr>
            <p:nvPr/>
          </p:nvCxnSpPr>
          <p:spPr>
            <a:xfrm>
              <a:off x="2984950" y="1473287"/>
              <a:ext cx="841200" cy="396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stealth"/>
              <a:tailEnd len="med" w="med" type="triangle"/>
            </a:ln>
          </p:spPr>
        </p:cxnSp>
        <p:cxnSp>
          <p:nvCxnSpPr>
            <p:cNvPr id="246" name="Google Shape;246;p27"/>
            <p:cNvCxnSpPr>
              <a:endCxn id="243" idx="1"/>
            </p:cNvCxnSpPr>
            <p:nvPr/>
          </p:nvCxnSpPr>
          <p:spPr>
            <a:xfrm flipH="1" rot="10800000">
              <a:off x="2973250" y="1869287"/>
              <a:ext cx="852900" cy="508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247" name="Google Shape;247;p27"/>
            <p:cNvCxnSpPr>
              <a:endCxn id="243" idx="1"/>
            </p:cNvCxnSpPr>
            <p:nvPr/>
          </p:nvCxnSpPr>
          <p:spPr>
            <a:xfrm flipH="1" rot="10800000">
              <a:off x="2938150" y="1869287"/>
              <a:ext cx="888000" cy="142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stealth"/>
              <a:tailEnd len="med" w="med" type="stealth"/>
            </a:ln>
          </p:spPr>
        </p:cxnSp>
        <p:grpSp>
          <p:nvGrpSpPr>
            <p:cNvPr id="248" name="Google Shape;248;p27"/>
            <p:cNvGrpSpPr/>
            <p:nvPr/>
          </p:nvGrpSpPr>
          <p:grpSpPr>
            <a:xfrm>
              <a:off x="2172200" y="176975"/>
              <a:ext cx="5149575" cy="3477775"/>
              <a:chOff x="2266150" y="845525"/>
              <a:chExt cx="5149575" cy="3477775"/>
            </a:xfrm>
          </p:grpSpPr>
          <p:pic>
            <p:nvPicPr>
              <p:cNvPr id="249" name="Google Shape;249;p2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266150" y="845525"/>
                <a:ext cx="765925" cy="765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3" name="Google Shape;243;p2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920100" y="1749475"/>
                <a:ext cx="1303800" cy="15767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2" name="Google Shape;242;p2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111925" y="1799937"/>
                <a:ext cx="1303800" cy="14758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0" name="Google Shape;250;p2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266150" y="1749475"/>
                <a:ext cx="765925" cy="765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1" name="Google Shape;251;p2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266150" y="2653425"/>
                <a:ext cx="765925" cy="765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2" name="Google Shape;252;p2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266150" y="3557375"/>
                <a:ext cx="765925" cy="7659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53" name="Google Shape;253;p27"/>
          <p:cNvSpPr txBox="1"/>
          <p:nvPr/>
        </p:nvSpPr>
        <p:spPr>
          <a:xfrm>
            <a:off x="2653800" y="0"/>
            <a:ext cx="1918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DB</a:t>
            </a:r>
            <a:r>
              <a:rPr lang="ko" sz="1800">
                <a:solidFill>
                  <a:schemeClr val="dk2"/>
                </a:solidFill>
              </a:rPr>
              <a:t> 설명 추가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54" name="Google Shape;25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182678"/>
            <a:ext cx="9144000" cy="97869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7"/>
          <p:cNvSpPr txBox="1"/>
          <p:nvPr/>
        </p:nvSpPr>
        <p:spPr>
          <a:xfrm>
            <a:off x="3696375" y="1427075"/>
            <a:ext cx="3709800" cy="16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DB 설명 테이블, 입력 내용, 쿼리문 등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56" name="Google Shape;256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9175" y="1142050"/>
            <a:ext cx="8117626" cy="7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99625" y="3290525"/>
            <a:ext cx="3056725" cy="176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44922" y="1856835"/>
            <a:ext cx="3407300" cy="14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4875" y="132150"/>
            <a:ext cx="8346226" cy="924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710687" y="1936925"/>
            <a:ext cx="58346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4425" y="0"/>
            <a:ext cx="6659574" cy="41826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8" name="Google Shape;268;p28"/>
          <p:cNvGrpSpPr/>
          <p:nvPr/>
        </p:nvGrpSpPr>
        <p:grpSpPr>
          <a:xfrm>
            <a:off x="2350" y="-18800"/>
            <a:ext cx="2869000" cy="5180100"/>
            <a:chOff x="2350" y="-18800"/>
            <a:chExt cx="2869000" cy="5180100"/>
          </a:xfrm>
        </p:grpSpPr>
        <p:sp>
          <p:nvSpPr>
            <p:cNvPr id="269" name="Google Shape;269;p28"/>
            <p:cNvSpPr/>
            <p:nvPr/>
          </p:nvSpPr>
          <p:spPr>
            <a:xfrm>
              <a:off x="2350" y="-18800"/>
              <a:ext cx="2482200" cy="5180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1556150" y="-18800"/>
              <a:ext cx="1315200" cy="51801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44000">
                  <a:schemeClr val="lt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71" name="Google Shape;2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182678"/>
            <a:ext cx="9144000" cy="9786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Google Shape;272;p28"/>
          <p:cNvGrpSpPr/>
          <p:nvPr/>
        </p:nvGrpSpPr>
        <p:grpSpPr>
          <a:xfrm>
            <a:off x="235780" y="132161"/>
            <a:ext cx="2017604" cy="1593864"/>
            <a:chOff x="2172200" y="176975"/>
            <a:chExt cx="5149575" cy="3477775"/>
          </a:xfrm>
        </p:grpSpPr>
        <p:cxnSp>
          <p:nvCxnSpPr>
            <p:cNvPr id="273" name="Google Shape;273;p28"/>
            <p:cNvCxnSpPr>
              <a:stCxn id="274" idx="1"/>
              <a:endCxn id="275" idx="3"/>
            </p:cNvCxnSpPr>
            <p:nvPr/>
          </p:nvCxnSpPr>
          <p:spPr>
            <a:xfrm rot="10800000">
              <a:off x="5129975" y="1869294"/>
              <a:ext cx="888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6" name="Google Shape;276;p28"/>
            <p:cNvCxnSpPr>
              <a:endCxn id="275" idx="1"/>
            </p:cNvCxnSpPr>
            <p:nvPr/>
          </p:nvCxnSpPr>
          <p:spPr>
            <a:xfrm>
              <a:off x="2984950" y="545687"/>
              <a:ext cx="841200" cy="1323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stealth"/>
              <a:tailEnd len="med" w="med" type="triangle"/>
            </a:ln>
          </p:spPr>
        </p:cxnSp>
        <p:cxnSp>
          <p:nvCxnSpPr>
            <p:cNvPr id="277" name="Google Shape;277;p28"/>
            <p:cNvCxnSpPr>
              <a:endCxn id="275" idx="1"/>
            </p:cNvCxnSpPr>
            <p:nvPr/>
          </p:nvCxnSpPr>
          <p:spPr>
            <a:xfrm>
              <a:off x="2984950" y="1473287"/>
              <a:ext cx="841200" cy="396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stealth"/>
              <a:tailEnd len="med" w="med" type="triangle"/>
            </a:ln>
          </p:spPr>
        </p:cxnSp>
        <p:cxnSp>
          <p:nvCxnSpPr>
            <p:cNvPr id="278" name="Google Shape;278;p28"/>
            <p:cNvCxnSpPr>
              <a:endCxn id="275" idx="1"/>
            </p:cNvCxnSpPr>
            <p:nvPr/>
          </p:nvCxnSpPr>
          <p:spPr>
            <a:xfrm flipH="1" rot="10800000">
              <a:off x="2973250" y="1869287"/>
              <a:ext cx="852900" cy="508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279" name="Google Shape;279;p28"/>
            <p:cNvCxnSpPr>
              <a:endCxn id="275" idx="1"/>
            </p:cNvCxnSpPr>
            <p:nvPr/>
          </p:nvCxnSpPr>
          <p:spPr>
            <a:xfrm flipH="1" rot="10800000">
              <a:off x="2938150" y="1869287"/>
              <a:ext cx="888000" cy="142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stealth"/>
              <a:tailEnd len="med" w="med" type="stealth"/>
            </a:ln>
          </p:spPr>
        </p:cxnSp>
        <p:grpSp>
          <p:nvGrpSpPr>
            <p:cNvPr id="280" name="Google Shape;280;p28"/>
            <p:cNvGrpSpPr/>
            <p:nvPr/>
          </p:nvGrpSpPr>
          <p:grpSpPr>
            <a:xfrm>
              <a:off x="2172200" y="176975"/>
              <a:ext cx="5149575" cy="3477775"/>
              <a:chOff x="2266150" y="845525"/>
              <a:chExt cx="5149575" cy="3477775"/>
            </a:xfrm>
          </p:grpSpPr>
          <p:pic>
            <p:nvPicPr>
              <p:cNvPr id="281" name="Google Shape;281;p2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266150" y="845525"/>
                <a:ext cx="765925" cy="765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5" name="Google Shape;275;p2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920100" y="1749475"/>
                <a:ext cx="1303800" cy="15767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4" name="Google Shape;274;p28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6111925" y="1799937"/>
                <a:ext cx="1303800" cy="14758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2" name="Google Shape;282;p2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266150" y="1749475"/>
                <a:ext cx="765925" cy="765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3" name="Google Shape;283;p2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266150" y="2653425"/>
                <a:ext cx="765925" cy="765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4" name="Google Shape;284;p2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266150" y="3557375"/>
                <a:ext cx="765925" cy="7659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85" name="Google Shape;285;p28"/>
          <p:cNvSpPr/>
          <p:nvPr/>
        </p:nvSpPr>
        <p:spPr>
          <a:xfrm>
            <a:off x="1134200" y="284238"/>
            <a:ext cx="868200" cy="1289700"/>
          </a:xfrm>
          <a:prstGeom prst="frame">
            <a:avLst>
              <a:gd fmla="val 4629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oogle Shape;290;p29"/>
          <p:cNvGrpSpPr/>
          <p:nvPr/>
        </p:nvGrpSpPr>
        <p:grpSpPr>
          <a:xfrm>
            <a:off x="2350" y="-18800"/>
            <a:ext cx="2869000" cy="5180100"/>
            <a:chOff x="2350" y="-18800"/>
            <a:chExt cx="2869000" cy="5180100"/>
          </a:xfrm>
        </p:grpSpPr>
        <p:sp>
          <p:nvSpPr>
            <p:cNvPr id="291" name="Google Shape;291;p29"/>
            <p:cNvSpPr/>
            <p:nvPr/>
          </p:nvSpPr>
          <p:spPr>
            <a:xfrm>
              <a:off x="2350" y="-18800"/>
              <a:ext cx="2482200" cy="5180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9"/>
            <p:cNvSpPr/>
            <p:nvPr/>
          </p:nvSpPr>
          <p:spPr>
            <a:xfrm>
              <a:off x="1556150" y="-18800"/>
              <a:ext cx="1315200" cy="51801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44000">
                  <a:schemeClr val="lt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29"/>
          <p:cNvSpPr/>
          <p:nvPr/>
        </p:nvSpPr>
        <p:spPr>
          <a:xfrm>
            <a:off x="699700" y="284238"/>
            <a:ext cx="868200" cy="1289700"/>
          </a:xfrm>
          <a:prstGeom prst="frame">
            <a:avLst>
              <a:gd fmla="val 4629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82678"/>
            <a:ext cx="9144000" cy="9786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5" name="Google Shape;295;p29"/>
          <p:cNvGrpSpPr/>
          <p:nvPr/>
        </p:nvGrpSpPr>
        <p:grpSpPr>
          <a:xfrm>
            <a:off x="235780" y="132161"/>
            <a:ext cx="2017604" cy="1593864"/>
            <a:chOff x="2172200" y="176975"/>
            <a:chExt cx="5149575" cy="3477775"/>
          </a:xfrm>
        </p:grpSpPr>
        <p:cxnSp>
          <p:nvCxnSpPr>
            <p:cNvPr id="296" name="Google Shape;296;p29"/>
            <p:cNvCxnSpPr>
              <a:stCxn id="297" idx="1"/>
              <a:endCxn id="298" idx="3"/>
            </p:cNvCxnSpPr>
            <p:nvPr/>
          </p:nvCxnSpPr>
          <p:spPr>
            <a:xfrm rot="10800000">
              <a:off x="5129975" y="1869294"/>
              <a:ext cx="888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99" name="Google Shape;299;p29"/>
            <p:cNvCxnSpPr>
              <a:endCxn id="298" idx="1"/>
            </p:cNvCxnSpPr>
            <p:nvPr/>
          </p:nvCxnSpPr>
          <p:spPr>
            <a:xfrm>
              <a:off x="2984950" y="545687"/>
              <a:ext cx="841200" cy="1323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stealth"/>
              <a:tailEnd len="med" w="med" type="triangle"/>
            </a:ln>
          </p:spPr>
        </p:cxnSp>
        <p:cxnSp>
          <p:nvCxnSpPr>
            <p:cNvPr id="300" name="Google Shape;300;p29"/>
            <p:cNvCxnSpPr>
              <a:endCxn id="298" idx="1"/>
            </p:cNvCxnSpPr>
            <p:nvPr/>
          </p:nvCxnSpPr>
          <p:spPr>
            <a:xfrm>
              <a:off x="2984950" y="1473287"/>
              <a:ext cx="841200" cy="396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stealth"/>
              <a:tailEnd len="med" w="med" type="triangle"/>
            </a:ln>
          </p:spPr>
        </p:cxnSp>
        <p:cxnSp>
          <p:nvCxnSpPr>
            <p:cNvPr id="301" name="Google Shape;301;p29"/>
            <p:cNvCxnSpPr>
              <a:endCxn id="298" idx="1"/>
            </p:cNvCxnSpPr>
            <p:nvPr/>
          </p:nvCxnSpPr>
          <p:spPr>
            <a:xfrm flipH="1" rot="10800000">
              <a:off x="2973250" y="1869287"/>
              <a:ext cx="852900" cy="508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302" name="Google Shape;302;p29"/>
            <p:cNvCxnSpPr>
              <a:endCxn id="298" idx="1"/>
            </p:cNvCxnSpPr>
            <p:nvPr/>
          </p:nvCxnSpPr>
          <p:spPr>
            <a:xfrm flipH="1" rot="10800000">
              <a:off x="2938150" y="1869287"/>
              <a:ext cx="888000" cy="142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stealth"/>
              <a:tailEnd len="med" w="med" type="stealth"/>
            </a:ln>
          </p:spPr>
        </p:cxnSp>
        <p:grpSp>
          <p:nvGrpSpPr>
            <p:cNvPr id="303" name="Google Shape;303;p29"/>
            <p:cNvGrpSpPr/>
            <p:nvPr/>
          </p:nvGrpSpPr>
          <p:grpSpPr>
            <a:xfrm>
              <a:off x="2172200" y="176975"/>
              <a:ext cx="5149575" cy="3477775"/>
              <a:chOff x="2266150" y="845525"/>
              <a:chExt cx="5149575" cy="3477775"/>
            </a:xfrm>
          </p:grpSpPr>
          <p:pic>
            <p:nvPicPr>
              <p:cNvPr id="304" name="Google Shape;304;p2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266150" y="845525"/>
                <a:ext cx="765925" cy="765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8" name="Google Shape;298;p2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920100" y="1749475"/>
                <a:ext cx="1303800" cy="15767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7" name="Google Shape;297;p29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111925" y="1799937"/>
                <a:ext cx="1303800" cy="14758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5" name="Google Shape;305;p2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266150" y="1749475"/>
                <a:ext cx="765925" cy="765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6" name="Google Shape;306;p2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266150" y="2653425"/>
                <a:ext cx="765925" cy="765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7" name="Google Shape;307;p2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266150" y="3557375"/>
                <a:ext cx="765925" cy="7659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08" name="Google Shape;308;p29"/>
          <p:cNvSpPr txBox="1"/>
          <p:nvPr/>
        </p:nvSpPr>
        <p:spPr>
          <a:xfrm>
            <a:off x="2949850" y="210375"/>
            <a:ext cx="3816600" cy="9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Player Factory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Enemy Factory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09" name="Google Shape;309;p29"/>
          <p:cNvSpPr/>
          <p:nvPr/>
        </p:nvSpPr>
        <p:spPr>
          <a:xfrm>
            <a:off x="4206375" y="1042150"/>
            <a:ext cx="2442575" cy="1289700"/>
          </a:xfrm>
          <a:prstGeom prst="flowChartMagneticDrum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Nanum Gothic"/>
                <a:ea typeface="Nanum Gothic"/>
                <a:cs typeface="Nanum Gothic"/>
                <a:sym typeface="Nanum Gothic"/>
              </a:rPr>
              <a:t>Enemy </a:t>
            </a:r>
            <a:r>
              <a:rPr lang="ko" sz="1600">
                <a:latin typeface="Nanum Gothic"/>
                <a:ea typeface="Nanum Gothic"/>
                <a:cs typeface="Nanum Gothic"/>
                <a:sym typeface="Nanum Gothic"/>
              </a:rPr>
              <a:t>Factory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0" name="Google Shape;310;p29"/>
          <p:cNvSpPr/>
          <p:nvPr/>
        </p:nvSpPr>
        <p:spPr>
          <a:xfrm>
            <a:off x="4206375" y="2726475"/>
            <a:ext cx="2442575" cy="1289700"/>
          </a:xfrm>
          <a:prstGeom prst="flowChartMagneticDrum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Nanum Gothic"/>
                <a:ea typeface="Nanum Gothic"/>
                <a:cs typeface="Nanum Gothic"/>
                <a:sym typeface="Nanum Gothic"/>
              </a:rPr>
              <a:t>Player Factory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1" name="Google Shape;311;p29"/>
          <p:cNvSpPr txBox="1"/>
          <p:nvPr/>
        </p:nvSpPr>
        <p:spPr>
          <a:xfrm>
            <a:off x="2521213" y="1405150"/>
            <a:ext cx="9396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랜덤 값</a:t>
            </a:r>
            <a:endParaRPr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2" name="Google Shape;312;p29"/>
          <p:cNvSpPr txBox="1"/>
          <p:nvPr/>
        </p:nvSpPr>
        <p:spPr>
          <a:xfrm>
            <a:off x="2433175" y="3089475"/>
            <a:ext cx="1115700" cy="5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플레이어 입력값</a:t>
            </a:r>
            <a:endParaRPr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13" name="Google Shape;313;p29"/>
          <p:cNvCxnSpPr>
            <a:stCxn id="311" idx="3"/>
            <a:endCxn id="309" idx="1"/>
          </p:cNvCxnSpPr>
          <p:nvPr/>
        </p:nvCxnSpPr>
        <p:spPr>
          <a:xfrm>
            <a:off x="3460813" y="1687000"/>
            <a:ext cx="74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4" name="Google Shape;314;p29"/>
          <p:cNvCxnSpPr>
            <a:stCxn id="312" idx="3"/>
            <a:endCxn id="310" idx="1"/>
          </p:cNvCxnSpPr>
          <p:nvPr/>
        </p:nvCxnSpPr>
        <p:spPr>
          <a:xfrm>
            <a:off x="3548875" y="3371325"/>
            <a:ext cx="657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5" name="Google Shape;315;p29"/>
          <p:cNvSpPr/>
          <p:nvPr/>
        </p:nvSpPr>
        <p:spPr>
          <a:xfrm>
            <a:off x="7294825" y="1355500"/>
            <a:ext cx="1749600" cy="663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Enemy 객체 생성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(Devil, Dragon…)</a:t>
            </a:r>
            <a:endParaRPr/>
          </a:p>
        </p:txBody>
      </p:sp>
      <p:cxnSp>
        <p:nvCxnSpPr>
          <p:cNvPr id="316" name="Google Shape;316;p29"/>
          <p:cNvCxnSpPr>
            <a:endCxn id="315" idx="1"/>
          </p:cNvCxnSpPr>
          <p:nvPr/>
        </p:nvCxnSpPr>
        <p:spPr>
          <a:xfrm>
            <a:off x="6320125" y="1681600"/>
            <a:ext cx="9747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17" name="Google Shape;317;p29"/>
          <p:cNvSpPr/>
          <p:nvPr/>
        </p:nvSpPr>
        <p:spPr>
          <a:xfrm>
            <a:off x="7306450" y="3039825"/>
            <a:ext cx="1737900" cy="663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Player 객체 생성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(Warrior, Wizard …)</a:t>
            </a:r>
            <a:endParaRPr/>
          </a:p>
        </p:txBody>
      </p:sp>
      <p:cxnSp>
        <p:nvCxnSpPr>
          <p:cNvPr id="318" name="Google Shape;318;p29"/>
          <p:cNvCxnSpPr>
            <a:endCxn id="317" idx="1"/>
          </p:cNvCxnSpPr>
          <p:nvPr/>
        </p:nvCxnSpPr>
        <p:spPr>
          <a:xfrm>
            <a:off x="6320050" y="3368625"/>
            <a:ext cx="9864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30"/>
          <p:cNvGrpSpPr/>
          <p:nvPr/>
        </p:nvGrpSpPr>
        <p:grpSpPr>
          <a:xfrm>
            <a:off x="2350" y="-18800"/>
            <a:ext cx="2869000" cy="5180100"/>
            <a:chOff x="2350" y="-18800"/>
            <a:chExt cx="2869000" cy="5180100"/>
          </a:xfrm>
        </p:grpSpPr>
        <p:sp>
          <p:nvSpPr>
            <p:cNvPr id="324" name="Google Shape;324;p30"/>
            <p:cNvSpPr/>
            <p:nvPr/>
          </p:nvSpPr>
          <p:spPr>
            <a:xfrm>
              <a:off x="2350" y="-18800"/>
              <a:ext cx="2482200" cy="5180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1556150" y="-18800"/>
              <a:ext cx="1315200" cy="51801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44000">
                  <a:schemeClr val="lt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" name="Google Shape;326;p30"/>
          <p:cNvGrpSpPr/>
          <p:nvPr/>
        </p:nvGrpSpPr>
        <p:grpSpPr>
          <a:xfrm>
            <a:off x="235780" y="132161"/>
            <a:ext cx="2017604" cy="1593864"/>
            <a:chOff x="2172200" y="176975"/>
            <a:chExt cx="5149575" cy="3477775"/>
          </a:xfrm>
        </p:grpSpPr>
        <p:cxnSp>
          <p:nvCxnSpPr>
            <p:cNvPr id="327" name="Google Shape;327;p30"/>
            <p:cNvCxnSpPr>
              <a:stCxn id="328" idx="1"/>
              <a:endCxn id="329" idx="3"/>
            </p:cNvCxnSpPr>
            <p:nvPr/>
          </p:nvCxnSpPr>
          <p:spPr>
            <a:xfrm rot="10800000">
              <a:off x="5129975" y="1869294"/>
              <a:ext cx="8880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30" name="Google Shape;330;p30"/>
            <p:cNvCxnSpPr>
              <a:endCxn id="329" idx="1"/>
            </p:cNvCxnSpPr>
            <p:nvPr/>
          </p:nvCxnSpPr>
          <p:spPr>
            <a:xfrm>
              <a:off x="2984950" y="545687"/>
              <a:ext cx="841200" cy="1323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stealth"/>
              <a:tailEnd len="med" w="med" type="triangle"/>
            </a:ln>
          </p:spPr>
        </p:cxnSp>
        <p:cxnSp>
          <p:nvCxnSpPr>
            <p:cNvPr id="331" name="Google Shape;331;p30"/>
            <p:cNvCxnSpPr>
              <a:endCxn id="329" idx="1"/>
            </p:cNvCxnSpPr>
            <p:nvPr/>
          </p:nvCxnSpPr>
          <p:spPr>
            <a:xfrm>
              <a:off x="2984950" y="1473287"/>
              <a:ext cx="841200" cy="396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stealth"/>
              <a:tailEnd len="med" w="med" type="triangle"/>
            </a:ln>
          </p:spPr>
        </p:cxnSp>
        <p:cxnSp>
          <p:nvCxnSpPr>
            <p:cNvPr id="332" name="Google Shape;332;p30"/>
            <p:cNvCxnSpPr>
              <a:endCxn id="329" idx="1"/>
            </p:cNvCxnSpPr>
            <p:nvPr/>
          </p:nvCxnSpPr>
          <p:spPr>
            <a:xfrm flipH="1" rot="10800000">
              <a:off x="2973250" y="1869287"/>
              <a:ext cx="852900" cy="508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triangle"/>
            </a:ln>
          </p:spPr>
        </p:cxnSp>
        <p:cxnSp>
          <p:nvCxnSpPr>
            <p:cNvPr id="333" name="Google Shape;333;p30"/>
            <p:cNvCxnSpPr>
              <a:endCxn id="329" idx="1"/>
            </p:cNvCxnSpPr>
            <p:nvPr/>
          </p:nvCxnSpPr>
          <p:spPr>
            <a:xfrm flipH="1" rot="10800000">
              <a:off x="2938150" y="1869287"/>
              <a:ext cx="888000" cy="142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stealth"/>
              <a:tailEnd len="med" w="med" type="stealth"/>
            </a:ln>
          </p:spPr>
        </p:cxnSp>
        <p:grpSp>
          <p:nvGrpSpPr>
            <p:cNvPr id="334" name="Google Shape;334;p30"/>
            <p:cNvGrpSpPr/>
            <p:nvPr/>
          </p:nvGrpSpPr>
          <p:grpSpPr>
            <a:xfrm>
              <a:off x="2172200" y="176975"/>
              <a:ext cx="5149575" cy="3477775"/>
              <a:chOff x="2266150" y="845525"/>
              <a:chExt cx="5149575" cy="3477775"/>
            </a:xfrm>
          </p:grpSpPr>
          <p:pic>
            <p:nvPicPr>
              <p:cNvPr id="335" name="Google Shape;335;p3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266150" y="845525"/>
                <a:ext cx="765925" cy="765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9" name="Google Shape;329;p3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920100" y="1749475"/>
                <a:ext cx="1303800" cy="15767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8" name="Google Shape;328;p3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111925" y="1799937"/>
                <a:ext cx="1303800" cy="14758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6" name="Google Shape;336;p3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266150" y="1749475"/>
                <a:ext cx="765925" cy="765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7" name="Google Shape;337;p3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266150" y="2653425"/>
                <a:ext cx="765925" cy="765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8" name="Google Shape;338;p3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266150" y="3557375"/>
                <a:ext cx="765925" cy="7659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39" name="Google Shape;33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182678"/>
            <a:ext cx="9144000" cy="978694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/>
          <p:nvPr/>
        </p:nvSpPr>
        <p:spPr>
          <a:xfrm>
            <a:off x="3679650" y="528525"/>
            <a:ext cx="5347500" cy="3308700"/>
          </a:xfrm>
          <a:prstGeom prst="roundRect">
            <a:avLst>
              <a:gd fmla="val 16667" name="adj"/>
            </a:avLst>
          </a:prstGeom>
          <a:solidFill>
            <a:srgbClr val="6D6E7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7375" y="713248"/>
            <a:ext cx="647025" cy="64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7375" y="1483948"/>
            <a:ext cx="647025" cy="64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7375" y="2476398"/>
            <a:ext cx="647025" cy="64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7375" y="3190236"/>
            <a:ext cx="647025" cy="64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0"/>
          <p:cNvSpPr/>
          <p:nvPr/>
        </p:nvSpPr>
        <p:spPr>
          <a:xfrm>
            <a:off x="6721000" y="857400"/>
            <a:ext cx="1918200" cy="110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0"/>
          <p:cNvSpPr txBox="1"/>
          <p:nvPr/>
        </p:nvSpPr>
        <p:spPr>
          <a:xfrm>
            <a:off x="7021775" y="1009325"/>
            <a:ext cx="14037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Thread0 - Turn Game</a:t>
            </a:r>
            <a:endParaRPr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47" name="Google Shape;347;p30"/>
          <p:cNvGrpSpPr/>
          <p:nvPr/>
        </p:nvGrpSpPr>
        <p:grpSpPr>
          <a:xfrm>
            <a:off x="6721000" y="2248500"/>
            <a:ext cx="1918200" cy="1102800"/>
            <a:chOff x="6721000" y="2248500"/>
            <a:chExt cx="1918200" cy="1102800"/>
          </a:xfrm>
        </p:grpSpPr>
        <p:sp>
          <p:nvSpPr>
            <p:cNvPr id="348" name="Google Shape;348;p30"/>
            <p:cNvSpPr/>
            <p:nvPr/>
          </p:nvSpPr>
          <p:spPr>
            <a:xfrm>
              <a:off x="6721000" y="2248500"/>
              <a:ext cx="1918200" cy="11028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0"/>
            <p:cNvSpPr txBox="1"/>
            <p:nvPr/>
          </p:nvSpPr>
          <p:spPr>
            <a:xfrm>
              <a:off x="6978250" y="2248500"/>
              <a:ext cx="1403700" cy="3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rgbClr val="FF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(new)</a:t>
              </a:r>
              <a:endParaRPr sz="18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chemeClr val="dk2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Thread1 - Turn Game</a:t>
              </a:r>
              <a:endParaRPr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cxnSp>
        <p:nvCxnSpPr>
          <p:cNvPr id="350" name="Google Shape;350;p30"/>
          <p:cNvCxnSpPr>
            <a:endCxn id="345" idx="1"/>
          </p:cNvCxnSpPr>
          <p:nvPr/>
        </p:nvCxnSpPr>
        <p:spPr>
          <a:xfrm>
            <a:off x="3111400" y="1059300"/>
            <a:ext cx="3609600" cy="3495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51" name="Google Shape;351;p30"/>
          <p:cNvCxnSpPr>
            <a:stCxn id="342" idx="3"/>
            <a:endCxn id="345" idx="1"/>
          </p:cNvCxnSpPr>
          <p:nvPr/>
        </p:nvCxnSpPr>
        <p:spPr>
          <a:xfrm flipH="1" rot="10800000">
            <a:off x="3114400" y="1408748"/>
            <a:ext cx="3606600" cy="3987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triangle"/>
            <a:tailEnd len="med" w="med" type="triangle"/>
          </a:ln>
        </p:spPr>
      </p:cxnSp>
      <p:graphicFrame>
        <p:nvGraphicFramePr>
          <p:cNvPr id="352" name="Google Shape;352;p30"/>
          <p:cNvGraphicFramePr/>
          <p:nvPr/>
        </p:nvGraphicFramePr>
        <p:xfrm>
          <a:off x="4047400" y="3039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{2759D663-053B-4171-B2A9-470A02C5AD0F}</a:tableStyleId>
              </a:tblPr>
              <a:tblGrid>
                <a:gridCol w="1188975"/>
                <a:gridCol w="12223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353" name="Google Shape;353;p30"/>
          <p:cNvCxnSpPr/>
          <p:nvPr/>
        </p:nvCxnSpPr>
        <p:spPr>
          <a:xfrm>
            <a:off x="3111400" y="2762410"/>
            <a:ext cx="952500" cy="536100"/>
          </a:xfrm>
          <a:prstGeom prst="straightConnector1">
            <a:avLst/>
          </a:prstGeom>
          <a:noFill/>
          <a:ln cap="flat" cmpd="sng" w="38100">
            <a:solidFill>
              <a:srgbClr val="9FC5E8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354" name="Google Shape;354;p30"/>
          <p:cNvGraphicFramePr/>
          <p:nvPr/>
        </p:nvGraphicFramePr>
        <p:xfrm>
          <a:off x="4047400" y="3039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{2759D663-053B-4171-B2A9-470A02C5AD0F}</a:tableStyleId>
              </a:tblPr>
              <a:tblGrid>
                <a:gridCol w="1188975"/>
                <a:gridCol w="12223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</a:tbl>
          </a:graphicData>
        </a:graphic>
      </p:graphicFrame>
      <p:cxnSp>
        <p:nvCxnSpPr>
          <p:cNvPr id="355" name="Google Shape;355;p30"/>
          <p:cNvCxnSpPr>
            <a:stCxn id="344" idx="3"/>
          </p:cNvCxnSpPr>
          <p:nvPr/>
        </p:nvCxnSpPr>
        <p:spPr>
          <a:xfrm flipH="1" rot="10800000">
            <a:off x="3114400" y="3281835"/>
            <a:ext cx="983100" cy="231900"/>
          </a:xfrm>
          <a:prstGeom prst="straightConnector1">
            <a:avLst/>
          </a:prstGeom>
          <a:noFill/>
          <a:ln cap="flat" cmpd="sng" w="38100">
            <a:solidFill>
              <a:srgbClr val="9FC5E8"/>
            </a:solidFill>
            <a:prstDash val="solid"/>
            <a:round/>
            <a:headEnd len="med" w="med" type="none"/>
            <a:tailEnd len="med" w="med" type="triangle"/>
          </a:ln>
        </p:spPr>
      </p:cxnSp>
      <p:graphicFrame>
        <p:nvGraphicFramePr>
          <p:cNvPr id="356" name="Google Shape;356;p30"/>
          <p:cNvGraphicFramePr/>
          <p:nvPr/>
        </p:nvGraphicFramePr>
        <p:xfrm>
          <a:off x="4047400" y="3039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{2759D663-053B-4171-B2A9-470A02C5AD0F}</a:tableStyleId>
              </a:tblPr>
              <a:tblGrid>
                <a:gridCol w="1188975"/>
                <a:gridCol w="12223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A4C2F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</a:tbl>
          </a:graphicData>
        </a:graphic>
      </p:graphicFrame>
      <p:cxnSp>
        <p:nvCxnSpPr>
          <p:cNvPr id="357" name="Google Shape;357;p30"/>
          <p:cNvCxnSpPr>
            <a:stCxn id="343" idx="3"/>
            <a:endCxn id="348" idx="1"/>
          </p:cNvCxnSpPr>
          <p:nvPr/>
        </p:nvCxnSpPr>
        <p:spPr>
          <a:xfrm>
            <a:off x="3114400" y="2799898"/>
            <a:ext cx="3606600" cy="0"/>
          </a:xfrm>
          <a:prstGeom prst="straightConnector1">
            <a:avLst/>
          </a:prstGeom>
          <a:noFill/>
          <a:ln cap="flat" cmpd="sng" w="38100">
            <a:solidFill>
              <a:srgbClr val="9FC5E8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58" name="Google Shape;358;p30"/>
          <p:cNvCxnSpPr>
            <a:stCxn id="344" idx="3"/>
            <a:endCxn id="348" idx="1"/>
          </p:cNvCxnSpPr>
          <p:nvPr/>
        </p:nvCxnSpPr>
        <p:spPr>
          <a:xfrm flipH="1" rot="10800000">
            <a:off x="3114400" y="2800035"/>
            <a:ext cx="3606600" cy="713700"/>
          </a:xfrm>
          <a:prstGeom prst="straightConnector1">
            <a:avLst/>
          </a:prstGeom>
          <a:noFill/>
          <a:ln cap="flat" cmpd="sng" w="38100">
            <a:solidFill>
              <a:srgbClr val="9FC5E8"/>
            </a:solidFill>
            <a:prstDash val="solid"/>
            <a:round/>
            <a:headEnd len="med" w="med" type="stealth"/>
            <a:tailEnd len="med" w="med" type="triangle"/>
          </a:ln>
        </p:spPr>
      </p:cxnSp>
      <p:graphicFrame>
        <p:nvGraphicFramePr>
          <p:cNvPr id="359" name="Google Shape;359;p30"/>
          <p:cNvGraphicFramePr/>
          <p:nvPr/>
        </p:nvGraphicFramePr>
        <p:xfrm>
          <a:off x="4047400" y="20262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{2759D663-053B-4171-B2A9-470A02C5AD0F}</a:tableStyleId>
              </a:tblPr>
              <a:tblGrid>
                <a:gridCol w="1188975"/>
                <a:gridCol w="12223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D5A6B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D5A6B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D5A6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D5A6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6E7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76200">
                      <a:solidFill>
                        <a:srgbClr val="D5A6B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76200">
                      <a:solidFill>
                        <a:srgbClr val="D5A6B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76200">
                      <a:solidFill>
                        <a:srgbClr val="D5A6B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76200">
                      <a:solidFill>
                        <a:srgbClr val="D5A6B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6E70"/>
                    </a:solidFill>
                  </a:tcPr>
                </a:tc>
              </a:tr>
            </a:tbl>
          </a:graphicData>
        </a:graphic>
      </p:graphicFrame>
      <p:sp>
        <p:nvSpPr>
          <p:cNvPr id="360" name="Google Shape;360;p30"/>
          <p:cNvSpPr/>
          <p:nvPr/>
        </p:nvSpPr>
        <p:spPr>
          <a:xfrm>
            <a:off x="448600" y="284238"/>
            <a:ext cx="704700" cy="1289700"/>
          </a:xfrm>
          <a:prstGeom prst="frame">
            <a:avLst>
              <a:gd fmla="val 4629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675"/>
            <a:ext cx="9144000" cy="492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목차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387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AutoNum type="arabicPeriod"/>
            </a:pPr>
            <a:r>
              <a:rPr lang="ko" sz="2200">
                <a:latin typeface="Nanum Gothic"/>
                <a:ea typeface="Nanum Gothic"/>
                <a:cs typeface="Nanum Gothic"/>
                <a:sym typeface="Nanum Gothic"/>
              </a:rPr>
              <a:t>프로젝트 소개</a:t>
            </a:r>
            <a:endParaRPr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AutoNum type="arabicPeriod"/>
            </a:pPr>
            <a:r>
              <a:rPr lang="ko" sz="2200">
                <a:latin typeface="Nanum Gothic"/>
                <a:ea typeface="Nanum Gothic"/>
                <a:cs typeface="Nanum Gothic"/>
                <a:sym typeface="Nanum Gothic"/>
              </a:rPr>
              <a:t>지하철 노선 게임</a:t>
            </a:r>
            <a:endParaRPr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AutoNum type="arabicPeriod"/>
            </a:pPr>
            <a:r>
              <a:rPr lang="ko" sz="2200">
                <a:latin typeface="Nanum Gothic"/>
                <a:ea typeface="Nanum Gothic"/>
                <a:cs typeface="Nanum Gothic"/>
                <a:sym typeface="Nanum Gothic"/>
              </a:rPr>
              <a:t>턴제 게임</a:t>
            </a:r>
            <a:endParaRPr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AutoNum type="arabicPeriod"/>
            </a:pPr>
            <a:r>
              <a:rPr lang="ko" sz="2200">
                <a:latin typeface="Nanum Gothic"/>
                <a:ea typeface="Nanum Gothic"/>
                <a:cs typeface="Nanum Gothic"/>
                <a:sym typeface="Nanum Gothic"/>
              </a:rPr>
              <a:t>마피아 게임</a:t>
            </a:r>
            <a:endParaRPr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AutoNum type="arabicPeriod"/>
            </a:pPr>
            <a:r>
              <a:rPr lang="ko" sz="2200">
                <a:latin typeface="Nanum Gothic"/>
                <a:ea typeface="Nanum Gothic"/>
                <a:cs typeface="Nanum Gothic"/>
                <a:sym typeface="Nanum Gothic"/>
              </a:rPr>
              <a:t>Q&amp;A</a:t>
            </a:r>
            <a:endParaRPr sz="2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0" y="3911100"/>
            <a:ext cx="9144000" cy="1232400"/>
          </a:xfrm>
          <a:prstGeom prst="rect">
            <a:avLst/>
          </a:prstGeom>
          <a:solidFill>
            <a:srgbClr val="31365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2"/>
          <p:cNvSpPr txBox="1"/>
          <p:nvPr>
            <p:ph type="title"/>
          </p:nvPr>
        </p:nvSpPr>
        <p:spPr>
          <a:xfrm>
            <a:off x="311700" y="253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규칙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2" name="Google Shape;372;p32"/>
          <p:cNvSpPr txBox="1"/>
          <p:nvPr>
            <p:ph idx="1" type="body"/>
          </p:nvPr>
        </p:nvSpPr>
        <p:spPr>
          <a:xfrm>
            <a:off x="311700" y="918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AutoNum type="arabicPeriod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총 7명의 플레이어가 모이면 게임 시작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AutoNum type="arabicPeriod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마피아 2명, 의사 1명, 경찰 1명, 시민 3명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AutoNum type="arabicPeriod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낮에는 투표로 1명 추방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AutoNum type="arabicPeriod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밤에는 각자의 역할 수행 후 처리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AutoNum type="arabicPeriod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승리 조건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73" name="Google Shape;3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31475"/>
            <a:ext cx="9144000" cy="10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3"/>
          <p:cNvSpPr txBox="1"/>
          <p:nvPr>
            <p:ph type="title"/>
          </p:nvPr>
        </p:nvSpPr>
        <p:spPr>
          <a:xfrm>
            <a:off x="341650" y="30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핵심 자료 구조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9" name="Google Shape;379;p33"/>
          <p:cNvSpPr txBox="1"/>
          <p:nvPr>
            <p:ph idx="1" type="body"/>
          </p:nvPr>
        </p:nvSpPr>
        <p:spPr>
          <a:xfrm>
            <a:off x="114025" y="10396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  &lt;HashMap&gt; 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" sz="1400">
                <a:latin typeface="Nanum Gothic"/>
                <a:ea typeface="Nanum Gothic"/>
                <a:cs typeface="Nanum Gothic"/>
                <a:sym typeface="Nanum Gothic"/>
              </a:rPr>
              <a:t>Map&lt;ID : 주소&gt;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" sz="1400">
                <a:latin typeface="Nanum Gothic"/>
                <a:ea typeface="Nanum Gothic"/>
                <a:cs typeface="Nanum Gothic"/>
                <a:sym typeface="Nanum Gothic"/>
              </a:rPr>
              <a:t>Map&lt;투표자(ID) : 타겟&gt;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" sz="1400">
                <a:latin typeface="Nanum Gothic"/>
                <a:ea typeface="Nanum Gothic"/>
                <a:cs typeface="Nanum Gothic"/>
                <a:sym typeface="Nanum Gothic"/>
              </a:rPr>
              <a:t>Map&lt;타겟(ID) : 받은 표 개수&gt;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" sz="1400">
                <a:latin typeface="Nanum Gothic"/>
                <a:ea typeface="Nanum Gothic"/>
                <a:cs typeface="Nanum Gothic"/>
                <a:sym typeface="Nanum Gothic"/>
              </a:rPr>
              <a:t>Map&lt;ID : 역할&gt;   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80" name="Google Shape;3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91375"/>
            <a:ext cx="9144000" cy="10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3"/>
          <p:cNvSpPr/>
          <p:nvPr/>
        </p:nvSpPr>
        <p:spPr>
          <a:xfrm>
            <a:off x="5544075" y="1584275"/>
            <a:ext cx="738900" cy="42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철수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2" name="Google Shape;382;p33"/>
          <p:cNvSpPr/>
          <p:nvPr/>
        </p:nvSpPr>
        <p:spPr>
          <a:xfrm>
            <a:off x="5544075" y="2012975"/>
            <a:ext cx="738900" cy="42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영희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3" name="Google Shape;383;p33"/>
          <p:cNvSpPr/>
          <p:nvPr/>
        </p:nvSpPr>
        <p:spPr>
          <a:xfrm>
            <a:off x="5544075" y="2441675"/>
            <a:ext cx="738900" cy="42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민수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4" name="Google Shape;384;p33"/>
          <p:cNvSpPr/>
          <p:nvPr/>
        </p:nvSpPr>
        <p:spPr>
          <a:xfrm>
            <a:off x="5544075" y="2870375"/>
            <a:ext cx="738900" cy="42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민철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5" name="Google Shape;385;p33"/>
          <p:cNvSpPr/>
          <p:nvPr/>
        </p:nvSpPr>
        <p:spPr>
          <a:xfrm>
            <a:off x="6878875" y="1584300"/>
            <a:ext cx="738900" cy="42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마피아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6" name="Google Shape;386;p33"/>
          <p:cNvSpPr/>
          <p:nvPr/>
        </p:nvSpPr>
        <p:spPr>
          <a:xfrm>
            <a:off x="6878875" y="2012975"/>
            <a:ext cx="738900" cy="42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의사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7" name="Google Shape;387;p33"/>
          <p:cNvSpPr/>
          <p:nvPr/>
        </p:nvSpPr>
        <p:spPr>
          <a:xfrm>
            <a:off x="6878875" y="2441675"/>
            <a:ext cx="738900" cy="42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경찰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8" name="Google Shape;388;p33"/>
          <p:cNvSpPr/>
          <p:nvPr/>
        </p:nvSpPr>
        <p:spPr>
          <a:xfrm>
            <a:off x="6878875" y="2851888"/>
            <a:ext cx="738900" cy="42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latin typeface="Nanum Gothic"/>
                <a:ea typeface="Nanum Gothic"/>
                <a:cs typeface="Nanum Gothic"/>
                <a:sym typeface="Nanum Gothic"/>
              </a:rPr>
              <a:t>시민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9" name="Google Shape;389;p33"/>
          <p:cNvSpPr/>
          <p:nvPr/>
        </p:nvSpPr>
        <p:spPr>
          <a:xfrm>
            <a:off x="3841575" y="1768925"/>
            <a:ext cx="1343100" cy="24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put(key,value)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0" name="Google Shape;390;p33"/>
          <p:cNvSpPr/>
          <p:nvPr/>
        </p:nvSpPr>
        <p:spPr>
          <a:xfrm>
            <a:off x="3959325" y="2487675"/>
            <a:ext cx="1107600" cy="246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get(key)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1" name="Google Shape;391;p33"/>
          <p:cNvSpPr txBox="1"/>
          <p:nvPr/>
        </p:nvSpPr>
        <p:spPr>
          <a:xfrm>
            <a:off x="5525475" y="1122575"/>
            <a:ext cx="90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&lt;key&gt;</a:t>
            </a:r>
            <a:endParaRPr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2" name="Google Shape;392;p33"/>
          <p:cNvSpPr txBox="1"/>
          <p:nvPr/>
        </p:nvSpPr>
        <p:spPr>
          <a:xfrm>
            <a:off x="6786400" y="1141038"/>
            <a:ext cx="110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&lt;value&gt;</a:t>
            </a:r>
            <a:endParaRPr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93" name="Google Shape;393;p33"/>
          <p:cNvCxnSpPr>
            <a:stCxn id="389" idx="2"/>
            <a:endCxn id="382" idx="1"/>
          </p:cNvCxnSpPr>
          <p:nvPr/>
        </p:nvCxnSpPr>
        <p:spPr>
          <a:xfrm flipH="1" rot="-5400000">
            <a:off x="4922775" y="1605875"/>
            <a:ext cx="211800" cy="10311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" name="Google Shape;394;p33"/>
          <p:cNvCxnSpPr>
            <a:stCxn id="390" idx="0"/>
            <a:endCxn id="382" idx="1"/>
          </p:cNvCxnSpPr>
          <p:nvPr/>
        </p:nvCxnSpPr>
        <p:spPr>
          <a:xfrm rot="-5400000">
            <a:off x="4898475" y="1841925"/>
            <a:ext cx="260400" cy="10311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5" name="Google Shape;395;p33"/>
          <p:cNvCxnSpPr>
            <a:endCxn id="386" idx="1"/>
          </p:cNvCxnSpPr>
          <p:nvPr/>
        </p:nvCxnSpPr>
        <p:spPr>
          <a:xfrm>
            <a:off x="4649875" y="1768925"/>
            <a:ext cx="2229000" cy="458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6" name="Google Shape;396;p33"/>
          <p:cNvCxnSpPr>
            <a:stCxn id="382" idx="3"/>
            <a:endCxn id="386" idx="1"/>
          </p:cNvCxnSpPr>
          <p:nvPr/>
        </p:nvCxnSpPr>
        <p:spPr>
          <a:xfrm>
            <a:off x="6282975" y="2227325"/>
            <a:ext cx="595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데이터베이스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2" name="Google Shape;402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AutoNum type="arabicPeriod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Table 생성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AutoNum type="arabicPeriod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프로그램과 연결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AutoNum type="arabicPeriod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한 게임의 정보 저장(역할,승리팀)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03" name="Google Shape;4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31475"/>
            <a:ext cx="9144000" cy="101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9288" y="2740338"/>
            <a:ext cx="4962525" cy="6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데이터베이스 메서드 구현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10" name="Google Shape;4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31475"/>
            <a:ext cx="9144000" cy="101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500" y="1128850"/>
            <a:ext cx="8023973" cy="947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1700" y="2035425"/>
            <a:ext cx="2126050" cy="175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500" y="2209037"/>
            <a:ext cx="4884155" cy="1672288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5"/>
          <p:cNvSpPr/>
          <p:nvPr/>
        </p:nvSpPr>
        <p:spPr>
          <a:xfrm>
            <a:off x="1707300" y="1617450"/>
            <a:ext cx="1593600" cy="167700"/>
          </a:xfrm>
          <a:prstGeom prst="frame">
            <a:avLst>
              <a:gd fmla="val 12500" name="adj1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5"/>
          <p:cNvSpPr/>
          <p:nvPr/>
        </p:nvSpPr>
        <p:spPr>
          <a:xfrm>
            <a:off x="733475" y="2831200"/>
            <a:ext cx="494700" cy="167700"/>
          </a:xfrm>
          <a:prstGeom prst="frame">
            <a:avLst>
              <a:gd fmla="val 12500" name="adj1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5"/>
          <p:cNvSpPr/>
          <p:nvPr/>
        </p:nvSpPr>
        <p:spPr>
          <a:xfrm>
            <a:off x="3300900" y="2356650"/>
            <a:ext cx="1779000" cy="215100"/>
          </a:xfrm>
          <a:prstGeom prst="frame">
            <a:avLst>
              <a:gd fmla="val 12500" name="adj1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6"/>
          <p:cNvSpPr txBox="1"/>
          <p:nvPr>
            <p:ph type="title"/>
          </p:nvPr>
        </p:nvSpPr>
        <p:spPr>
          <a:xfrm>
            <a:off x="347625" y="175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데이터베이스 저장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22" name="Google Shape;4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31475"/>
            <a:ext cx="9144000" cy="101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6"/>
          <p:cNvPicPr preferRelativeResize="0"/>
          <p:nvPr/>
        </p:nvPicPr>
        <p:blipFill rotWithShape="1">
          <a:blip r:embed="rId4">
            <a:alphaModFix/>
          </a:blip>
          <a:srcRect b="0" l="0" r="0" t="2723"/>
          <a:stretch/>
        </p:blipFill>
        <p:spPr>
          <a:xfrm>
            <a:off x="511850" y="2497512"/>
            <a:ext cx="4894400" cy="141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875" y="1155499"/>
            <a:ext cx="4298400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6"/>
          <p:cNvSpPr txBox="1"/>
          <p:nvPr/>
        </p:nvSpPr>
        <p:spPr>
          <a:xfrm>
            <a:off x="473250" y="796750"/>
            <a:ext cx="3151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&lt;gameEndCheck&gt; 메서드</a:t>
            </a:r>
            <a:endParaRPr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6" name="Google Shape;426;p36"/>
          <p:cNvSpPr/>
          <p:nvPr/>
        </p:nvSpPr>
        <p:spPr>
          <a:xfrm>
            <a:off x="850625" y="3270850"/>
            <a:ext cx="2863500" cy="209400"/>
          </a:xfrm>
          <a:prstGeom prst="frame">
            <a:avLst>
              <a:gd fmla="val 12500" name="adj1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6"/>
          <p:cNvSpPr/>
          <p:nvPr/>
        </p:nvSpPr>
        <p:spPr>
          <a:xfrm>
            <a:off x="977875" y="1760200"/>
            <a:ext cx="2125200" cy="461700"/>
          </a:xfrm>
          <a:prstGeom prst="frame">
            <a:avLst>
              <a:gd fmla="val 6924" name="adj1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7"/>
          <p:cNvSpPr txBox="1"/>
          <p:nvPr>
            <p:ph idx="1" type="body"/>
          </p:nvPr>
        </p:nvSpPr>
        <p:spPr>
          <a:xfrm>
            <a:off x="0" y="93600"/>
            <a:ext cx="8914200" cy="49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Nanum Gothic"/>
              <a:buChar char="-"/>
            </a:pPr>
            <a:r>
              <a:rPr b="1" lang="ko" sz="2500">
                <a:latin typeface="Nanum Gothic"/>
                <a:ea typeface="Nanum Gothic"/>
                <a:cs typeface="Nanum Gothic"/>
                <a:sym typeface="Nanum Gothic"/>
              </a:rPr>
              <a:t>Server</a:t>
            </a:r>
            <a:endParaRPr b="1" sz="2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서버는 클라이언트의 연결을 기다리며, 클라이언트가 연결되면 해당 클라이언트와의 통신을 담당하는 스레드를 생성합니다.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87350" lvl="0" marL="457200" rtl="0" algn="l">
              <a:spcBef>
                <a:spcPts val="1200"/>
              </a:spcBef>
              <a:spcAft>
                <a:spcPts val="0"/>
              </a:spcAft>
              <a:buSzPts val="2500"/>
              <a:buFont typeface="Nanum Gothic"/>
              <a:buChar char="-"/>
            </a:pPr>
            <a:r>
              <a:rPr b="1" lang="ko" sz="2500">
                <a:latin typeface="Nanum Gothic"/>
                <a:ea typeface="Nanum Gothic"/>
                <a:cs typeface="Nanum Gothic"/>
                <a:sym typeface="Nanum Gothic"/>
              </a:rPr>
              <a:t>Client</a:t>
            </a:r>
            <a:endParaRPr b="1" sz="2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	클라이언트는 서버에 연결합니다. 이를 위해 서버의 주소와 포트 번호를 사용하여 소켓을 생성합니다.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연결이 성공하면 클라이언트는 서버와의 통신을 위한 입출력 스트림을 설정합니다.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클라이언트는 사용자로부터 입력을 받아 서버로 메시지를 보냅니다.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서버로부터 받은 메시지를 출력하여 사용자에게 표시합니다.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클라이언트는 서버의 응답을 기다리며, 필요에 따라 추가적인 행동을 취합니다.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7468" y="267438"/>
            <a:ext cx="4069056" cy="4608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9"/>
          <p:cNvSpPr/>
          <p:nvPr/>
        </p:nvSpPr>
        <p:spPr>
          <a:xfrm>
            <a:off x="0" y="3911100"/>
            <a:ext cx="9144000" cy="1232400"/>
          </a:xfrm>
          <a:prstGeom prst="rect">
            <a:avLst/>
          </a:prstGeom>
          <a:solidFill>
            <a:srgbClr val="31365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3" name="Google Shape;4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850" y="163100"/>
            <a:ext cx="3606300" cy="360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0"/>
            <a:ext cx="914398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00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/>
        </p:nvSpPr>
        <p:spPr>
          <a:xfrm>
            <a:off x="1876425" y="1021900"/>
            <a:ext cx="641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01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1" name="Google Shape;81;p17"/>
          <p:cNvSpPr txBox="1"/>
          <p:nvPr/>
        </p:nvSpPr>
        <p:spPr>
          <a:xfrm>
            <a:off x="4428037" y="1021900"/>
            <a:ext cx="641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02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7887" y="1754896"/>
            <a:ext cx="1107773" cy="1162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7862" y="1809090"/>
            <a:ext cx="347822" cy="364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4037" y="2066161"/>
            <a:ext cx="514350" cy="53955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3979663" y="3108700"/>
            <a:ext cx="1538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DB/Server/Client </a:t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841750" y="3089288"/>
            <a:ext cx="2533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최초 구상 및 진행 과정</a:t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3150" y="1654938"/>
            <a:ext cx="1362000" cy="13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7094012" y="934575"/>
            <a:ext cx="6414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03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0012" y="1978836"/>
            <a:ext cx="514350" cy="539558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6764138" y="3089300"/>
            <a:ext cx="1538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시연</a:t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7775" y="1654938"/>
            <a:ext cx="1362000" cy="13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4233800"/>
            <a:ext cx="9144000" cy="98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950" y="2147613"/>
            <a:ext cx="1362075" cy="1362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" name="Google Shape;98;p18"/>
          <p:cNvGrpSpPr/>
          <p:nvPr/>
        </p:nvGrpSpPr>
        <p:grpSpPr>
          <a:xfrm>
            <a:off x="1001950" y="547413"/>
            <a:ext cx="9149862" cy="3421963"/>
            <a:chOff x="1001950" y="547413"/>
            <a:chExt cx="9149862" cy="3421963"/>
          </a:xfrm>
        </p:grpSpPr>
        <p:pic>
          <p:nvPicPr>
            <p:cNvPr id="99" name="Google Shape;99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67400" y="1475650"/>
              <a:ext cx="1362076" cy="13620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Google Shape;100;p18"/>
            <p:cNvSpPr txBox="1"/>
            <p:nvPr/>
          </p:nvSpPr>
          <p:spPr>
            <a:xfrm>
              <a:off x="6246413" y="2371725"/>
              <a:ext cx="3905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2"/>
                </a:solidFill>
              </a:endParaRPr>
            </a:p>
          </p:txBody>
        </p:sp>
        <p:pic>
          <p:nvPicPr>
            <p:cNvPr id="101" name="Google Shape;101;p18"/>
            <p:cNvPicPr preferRelativeResize="0"/>
            <p:nvPr/>
          </p:nvPicPr>
          <p:blipFill rotWithShape="1">
            <a:blip r:embed="rId5">
              <a:alphaModFix/>
            </a:blip>
            <a:srcRect b="0" l="-5339" r="5340" t="0"/>
            <a:stretch/>
          </p:blipFill>
          <p:spPr>
            <a:xfrm>
              <a:off x="3426075" y="1353725"/>
              <a:ext cx="1605901" cy="16059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Google Shape;102;p18"/>
            <p:cNvSpPr txBox="1"/>
            <p:nvPr/>
          </p:nvSpPr>
          <p:spPr>
            <a:xfrm>
              <a:off x="3919238" y="3263488"/>
              <a:ext cx="4981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103" name="Google Shape;103;p18"/>
            <p:cNvSpPr txBox="1"/>
            <p:nvPr/>
          </p:nvSpPr>
          <p:spPr>
            <a:xfrm>
              <a:off x="7962900" y="3254900"/>
              <a:ext cx="1362000" cy="5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104" name="Google Shape;104;p18"/>
            <p:cNvSpPr txBox="1"/>
            <p:nvPr/>
          </p:nvSpPr>
          <p:spPr>
            <a:xfrm>
              <a:off x="1282938" y="3507675"/>
              <a:ext cx="80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Client</a:t>
              </a:r>
              <a:endPara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05" name="Google Shape;105;p18"/>
            <p:cNvSpPr txBox="1"/>
            <p:nvPr/>
          </p:nvSpPr>
          <p:spPr>
            <a:xfrm>
              <a:off x="3608175" y="2914638"/>
              <a:ext cx="1423800" cy="5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70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Server</a:t>
              </a:r>
              <a:endParaRPr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06" name="Google Shape;106;p18"/>
            <p:cNvSpPr txBox="1"/>
            <p:nvPr/>
          </p:nvSpPr>
          <p:spPr>
            <a:xfrm>
              <a:off x="6972150" y="2964750"/>
              <a:ext cx="552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DB</a:t>
              </a:r>
              <a:endPara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cxnSp>
          <p:nvCxnSpPr>
            <p:cNvPr id="107" name="Google Shape;107;p18"/>
            <p:cNvCxnSpPr>
              <a:endCxn id="101" idx="1"/>
            </p:cNvCxnSpPr>
            <p:nvPr/>
          </p:nvCxnSpPr>
          <p:spPr>
            <a:xfrm>
              <a:off x="2286075" y="1375775"/>
              <a:ext cx="1140000" cy="7809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8" name="Google Shape;108;p18"/>
            <p:cNvCxnSpPr/>
            <p:nvPr/>
          </p:nvCxnSpPr>
          <p:spPr>
            <a:xfrm rot="10800000">
              <a:off x="5108175" y="2244300"/>
              <a:ext cx="1054500" cy="3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9" name="Google Shape;109;p18"/>
            <p:cNvCxnSpPr/>
            <p:nvPr/>
          </p:nvCxnSpPr>
          <p:spPr>
            <a:xfrm>
              <a:off x="5143300" y="2052925"/>
              <a:ext cx="1047900" cy="4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10" name="Google Shape;110;p18"/>
            <p:cNvSpPr txBox="1"/>
            <p:nvPr/>
          </p:nvSpPr>
          <p:spPr>
            <a:xfrm>
              <a:off x="5352900" y="588175"/>
              <a:ext cx="3791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2"/>
                </a:solidFill>
              </a:endParaRPr>
            </a:p>
          </p:txBody>
        </p:sp>
        <p:cxnSp>
          <p:nvCxnSpPr>
            <p:cNvPr id="111" name="Google Shape;111;p18"/>
            <p:cNvCxnSpPr>
              <a:stCxn id="112" idx="3"/>
              <a:endCxn id="101" idx="1"/>
            </p:cNvCxnSpPr>
            <p:nvPr/>
          </p:nvCxnSpPr>
          <p:spPr>
            <a:xfrm flipH="1" rot="10800000">
              <a:off x="2364075" y="2156675"/>
              <a:ext cx="1062000" cy="604200"/>
            </a:xfrm>
            <a:prstGeom prst="curvedConnector3">
              <a:avLst>
                <a:gd fmla="val 50000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pic>
          <p:nvPicPr>
            <p:cNvPr id="113" name="Google Shape;113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01950" y="547413"/>
              <a:ext cx="1362075" cy="13620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4" name="Google Shape;11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233800"/>
            <a:ext cx="9144000" cy="98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9"/>
          <p:cNvGrpSpPr/>
          <p:nvPr/>
        </p:nvGrpSpPr>
        <p:grpSpPr>
          <a:xfrm>
            <a:off x="1366690" y="1267032"/>
            <a:ext cx="1806317" cy="2345722"/>
            <a:chOff x="1374800" y="1369050"/>
            <a:chExt cx="1605901" cy="2122825"/>
          </a:xfrm>
        </p:grpSpPr>
        <p:pic>
          <p:nvPicPr>
            <p:cNvPr id="120" name="Google Shape;120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74800" y="1369050"/>
              <a:ext cx="1605901" cy="16059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" name="Google Shape;121;p19"/>
            <p:cNvSpPr txBox="1"/>
            <p:nvPr/>
          </p:nvSpPr>
          <p:spPr>
            <a:xfrm>
              <a:off x="1465850" y="2929975"/>
              <a:ext cx="1423800" cy="5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70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Server 핵심기능</a:t>
              </a:r>
              <a:endParaRPr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122" name="Google Shape;122;p19"/>
          <p:cNvSpPr txBox="1"/>
          <p:nvPr/>
        </p:nvSpPr>
        <p:spPr>
          <a:xfrm>
            <a:off x="3173000" y="796025"/>
            <a:ext cx="5259900" cy="21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16000"/>
            <a:ext cx="9144000" cy="70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1475" y="535725"/>
            <a:ext cx="4706151" cy="19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/>
        </p:nvSpPr>
        <p:spPr>
          <a:xfrm>
            <a:off x="5281400" y="66550"/>
            <a:ext cx="18063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play()</a:t>
            </a:r>
            <a:endParaRPr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4572000" y="2443375"/>
            <a:ext cx="28665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getUserInputTimer</a:t>
            </a:r>
            <a:r>
              <a:rPr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()</a:t>
            </a:r>
            <a:endParaRPr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75575" y="2919808"/>
            <a:ext cx="5085324" cy="15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013" y="1283650"/>
            <a:ext cx="1362076" cy="136207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 txBox="1"/>
          <p:nvPr/>
        </p:nvSpPr>
        <p:spPr>
          <a:xfrm>
            <a:off x="1381625" y="2184025"/>
            <a:ext cx="390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4" name="Google Shape;134;p20"/>
          <p:cNvSpPr txBox="1"/>
          <p:nvPr/>
        </p:nvSpPr>
        <p:spPr>
          <a:xfrm>
            <a:off x="1499300" y="2792550"/>
            <a:ext cx="55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DB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8172450" y="742950"/>
            <a:ext cx="99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7975" y="742950"/>
            <a:ext cx="5445651" cy="223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233800"/>
            <a:ext cx="9144000" cy="9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7800" y="1485375"/>
            <a:ext cx="1684650" cy="203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21"/>
          <p:cNvGrpSpPr/>
          <p:nvPr/>
        </p:nvGrpSpPr>
        <p:grpSpPr>
          <a:xfrm>
            <a:off x="503875" y="1226556"/>
            <a:ext cx="1654240" cy="1994395"/>
            <a:chOff x="1001950" y="1552563"/>
            <a:chExt cx="1362075" cy="1772480"/>
          </a:xfrm>
        </p:grpSpPr>
        <p:pic>
          <p:nvPicPr>
            <p:cNvPr id="144" name="Google Shape;144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01950" y="1552563"/>
              <a:ext cx="1362075" cy="1362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Google Shape;145;p21"/>
            <p:cNvSpPr txBox="1"/>
            <p:nvPr/>
          </p:nvSpPr>
          <p:spPr>
            <a:xfrm>
              <a:off x="1282930" y="2914643"/>
              <a:ext cx="9393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</a:t>
              </a:r>
              <a:r>
                <a:rPr lang="ko" sz="180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Client </a:t>
              </a:r>
              <a:endPara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146" name="Google Shape;146;p21"/>
          <p:cNvSpPr txBox="1"/>
          <p:nvPr/>
        </p:nvSpPr>
        <p:spPr>
          <a:xfrm>
            <a:off x="6307125" y="-190150"/>
            <a:ext cx="3131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7" name="Google Shape;147;p21"/>
          <p:cNvSpPr txBox="1"/>
          <p:nvPr/>
        </p:nvSpPr>
        <p:spPr>
          <a:xfrm>
            <a:off x="6997625" y="2517450"/>
            <a:ext cx="19629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16000"/>
            <a:ext cx="9144000" cy="70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1"/>
          <p:cNvSpPr txBox="1"/>
          <p:nvPr/>
        </p:nvSpPr>
        <p:spPr>
          <a:xfrm>
            <a:off x="2215125" y="523850"/>
            <a:ext cx="28665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0" name="Google Shape;150;p21"/>
          <p:cNvSpPr txBox="1"/>
          <p:nvPr/>
        </p:nvSpPr>
        <p:spPr>
          <a:xfrm>
            <a:off x="2690600" y="143450"/>
            <a:ext cx="37407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사용자 입력 및 5초 시간 제한 기능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0600" y="648463"/>
            <a:ext cx="3032850" cy="320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7550" y="1649588"/>
            <a:ext cx="3194674" cy="120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33800"/>
            <a:ext cx="9144000" cy="98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